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svg"/><Relationship Id="rId13" Type="http://schemas.openxmlformats.org/officeDocument/2006/relationships/slideLayout" Target="../slideLayouts/slideLayout3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image" Target="../media/image-8-11.png"/><Relationship Id="rId12" Type="http://schemas.openxmlformats.org/officeDocument/2006/relationships/slideLayout" Target="../slideLayouts/slideLayout9.xml"/><Relationship Id="rId1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svg"/><Relationship Id="rId13" Type="http://schemas.openxmlformats.org/officeDocument/2006/relationships/slideLayout" Target="../slideLayouts/slideLayout10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9626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Deploying a Scalable Web App on AWS with ALB &amp; Auto Scaling Group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9672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comprehensive guide to building resilient, automatically scaling applications on Amazon Web Services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31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0782" y="2356842"/>
            <a:ext cx="7675602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Building Resilient, Scalable Web Apps on AWS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540782" y="3120152"/>
            <a:ext cx="4387453" cy="509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99.99%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1825466" y="3823097"/>
            <a:ext cx="1818084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Uptime Achieved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540782" y="4142899"/>
            <a:ext cx="4387453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With multi-AZ deployment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121354" y="3120152"/>
            <a:ext cx="4387572" cy="509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10x</a:t>
            </a:r>
            <a:endParaRPr lang="en-US" sz="4000" dirty="0"/>
          </a:p>
        </p:txBody>
      </p:sp>
      <p:sp>
        <p:nvSpPr>
          <p:cNvPr id="8" name="Text 5"/>
          <p:cNvSpPr/>
          <p:nvPr/>
        </p:nvSpPr>
        <p:spPr>
          <a:xfrm>
            <a:off x="6406039" y="3823097"/>
            <a:ext cx="1818084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Traffic Capacity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5121354" y="4142899"/>
            <a:ext cx="4387572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Handle surge without intervention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9702046" y="3120152"/>
            <a:ext cx="4387572" cy="509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60%</a:t>
            </a:r>
            <a:endParaRPr lang="en-US" sz="4000" dirty="0"/>
          </a:p>
        </p:txBody>
      </p:sp>
      <p:sp>
        <p:nvSpPr>
          <p:cNvPr id="11" name="Text 8"/>
          <p:cNvSpPr/>
          <p:nvPr/>
        </p:nvSpPr>
        <p:spPr>
          <a:xfrm>
            <a:off x="10986730" y="3823097"/>
            <a:ext cx="1818084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Cost Savings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9702046" y="4142899"/>
            <a:ext cx="4387572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Through intelligent scaling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540782" y="4641115"/>
            <a:ext cx="13548836" cy="26908"/>
          </a:xfrm>
          <a:prstGeom prst="rect">
            <a:avLst/>
          </a:prstGeom>
          <a:solidFill>
            <a:srgbClr val="D6E5EF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540782" y="4899660"/>
            <a:ext cx="2181701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Takeaways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540782" y="5404009"/>
            <a:ext cx="6697147" cy="1122998"/>
          </a:xfrm>
          <a:prstGeom prst="roundRect">
            <a:avLst>
              <a:gd name="adj" fmla="val 33027"/>
            </a:avLst>
          </a:prstGeom>
          <a:solidFill>
            <a:srgbClr val="F98AC7"/>
          </a:solidFill>
          <a:ln/>
        </p:spPr>
      </p:sp>
      <p:sp>
        <p:nvSpPr>
          <p:cNvPr id="16" name="Text 13"/>
          <p:cNvSpPr/>
          <p:nvPr/>
        </p:nvSpPr>
        <p:spPr>
          <a:xfrm>
            <a:off x="695206" y="5558433"/>
            <a:ext cx="1828086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Automated Resilience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95206" y="5878235"/>
            <a:ext cx="6388298" cy="494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ALB and Auto Scaling Group deliver fault-tolerant, self-healing infrastructure that recovers from failures without manual intervention.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7392353" y="5404009"/>
            <a:ext cx="6697266" cy="1122998"/>
          </a:xfrm>
          <a:prstGeom prst="roundRect">
            <a:avLst>
              <a:gd name="adj" fmla="val 33027"/>
            </a:avLst>
          </a:prstGeom>
          <a:solidFill>
            <a:srgbClr val="444752"/>
          </a:solidFill>
          <a:ln/>
        </p:spPr>
      </p:sp>
      <p:sp>
        <p:nvSpPr>
          <p:cNvPr id="19" name="Text 16"/>
          <p:cNvSpPr/>
          <p:nvPr/>
        </p:nvSpPr>
        <p:spPr>
          <a:xfrm>
            <a:off x="7546777" y="5558433"/>
            <a:ext cx="2624614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Intelligent Traffic Management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7546777" y="5878235"/>
            <a:ext cx="6388418" cy="494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Automatic distribution and lifecycle management ensure optimal performance and availability at all times.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540782" y="6681430"/>
            <a:ext cx="6697147" cy="1122998"/>
          </a:xfrm>
          <a:prstGeom prst="roundRect">
            <a:avLst>
              <a:gd name="adj" fmla="val 33027"/>
            </a:avLst>
          </a:prstGeom>
          <a:solidFill>
            <a:srgbClr val="444752"/>
          </a:solidFill>
          <a:ln/>
        </p:spPr>
      </p:sp>
      <p:sp>
        <p:nvSpPr>
          <p:cNvPr id="22" name="Text 19"/>
          <p:cNvSpPr/>
          <p:nvPr/>
        </p:nvSpPr>
        <p:spPr>
          <a:xfrm>
            <a:off x="695206" y="6835854"/>
            <a:ext cx="1845350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Cost-Efficient Scaling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695206" y="7155656"/>
            <a:ext cx="6388298" cy="494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Resources scale precisely with real user demand, eliminating over-provisioning whilst maintaining performance during peaks.</a:t>
            </a:r>
            <a:endParaRPr lang="en-US" sz="1200" dirty="0"/>
          </a:p>
        </p:txBody>
      </p:sp>
      <p:sp>
        <p:nvSpPr>
          <p:cNvPr id="24" name="Shape 21"/>
          <p:cNvSpPr/>
          <p:nvPr/>
        </p:nvSpPr>
        <p:spPr>
          <a:xfrm>
            <a:off x="7392353" y="6681430"/>
            <a:ext cx="6697266" cy="1122998"/>
          </a:xfrm>
          <a:prstGeom prst="roundRect">
            <a:avLst>
              <a:gd name="adj" fmla="val 33027"/>
            </a:avLst>
          </a:prstGeom>
          <a:solidFill>
            <a:srgbClr val="444752"/>
          </a:solidFill>
          <a:ln/>
        </p:spPr>
      </p:sp>
      <p:sp>
        <p:nvSpPr>
          <p:cNvPr id="25" name="Text 22"/>
          <p:cNvSpPr/>
          <p:nvPr/>
        </p:nvSpPr>
        <p:spPr>
          <a:xfrm>
            <a:off x="7546777" y="6835854"/>
            <a:ext cx="2547580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Production-Ready Foundation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7546777" y="7155656"/>
            <a:ext cx="6388418" cy="494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architecture provides the essential foundation for modern cloud-native applications ready for growth, reliability, and enterprise-scale demands.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87693" y="709970"/>
            <a:ext cx="1698427" cy="315516"/>
          </a:xfrm>
          <a:prstGeom prst="roundRect">
            <a:avLst>
              <a:gd name="adj" fmla="val 6387"/>
            </a:avLst>
          </a:prstGeom>
          <a:solidFill>
            <a:srgbClr val="49042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19" y="800576"/>
            <a:ext cx="134303" cy="1343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9873" y="760333"/>
            <a:ext cx="1295519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CLOUD ARCHITECTURE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587693" y="1092637"/>
            <a:ext cx="7643455" cy="493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Why Scalability &amp; High Availability Matter</a:t>
            </a:r>
            <a:endParaRPr lang="en-US" sz="3100" dirty="0"/>
          </a:p>
        </p:txBody>
      </p:sp>
      <p:sp>
        <p:nvSpPr>
          <p:cNvPr id="7" name="Text 3"/>
          <p:cNvSpPr/>
          <p:nvPr/>
        </p:nvSpPr>
        <p:spPr>
          <a:xfrm>
            <a:off x="587693" y="2006203"/>
            <a:ext cx="197572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Problem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587693" y="2420898"/>
            <a:ext cx="3779520" cy="1343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Single EC2 instances create critical vulnerabilities: complete application failure during server crashes, performance degradation under traffic spikes, and manual intervention requirements during peak demand periods.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4784407" y="2006203"/>
            <a:ext cx="197572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Solution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4784407" y="2420898"/>
            <a:ext cx="3779520" cy="1343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 Scaling combined with Application Load Balancer ensures fault tolerance, seamless traffic distribution, and automatic recovery. Your application handles traffic surges without downtime or manual intervention.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587693" y="4104442"/>
            <a:ext cx="3900368" cy="1623655"/>
          </a:xfrm>
          <a:prstGeom prst="roundRect">
            <a:avLst>
              <a:gd name="adj" fmla="val 1551"/>
            </a:avLst>
          </a:prstGeom>
          <a:solidFill>
            <a:srgbClr val="444752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1" y="4272320"/>
            <a:ext cx="503753" cy="503753"/>
          </a:xfrm>
          <a:prstGeom prst="rect">
            <a:avLst/>
          </a:prstGeom>
        </p:spPr>
      </p:pic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040" y="4410789"/>
            <a:ext cx="226695" cy="22669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5571" y="4943951"/>
            <a:ext cx="197572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Fault Tolerance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755571" y="5291495"/>
            <a:ext cx="356461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Automatic failover protection</a:t>
            </a:r>
            <a:endParaRPr lang="en-US" sz="1300" dirty="0"/>
          </a:p>
        </p:txBody>
      </p:sp>
      <p:sp>
        <p:nvSpPr>
          <p:cNvPr id="16" name="Shape 10"/>
          <p:cNvSpPr/>
          <p:nvPr/>
        </p:nvSpPr>
        <p:spPr>
          <a:xfrm>
            <a:off x="4655939" y="4104442"/>
            <a:ext cx="3900368" cy="1623655"/>
          </a:xfrm>
          <a:prstGeom prst="roundRect">
            <a:avLst>
              <a:gd name="adj" fmla="val 1551"/>
            </a:avLst>
          </a:prstGeom>
          <a:solidFill>
            <a:srgbClr val="444752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3817" y="4272320"/>
            <a:ext cx="503753" cy="503753"/>
          </a:xfrm>
          <a:prstGeom prst="rect">
            <a:avLst/>
          </a:prstGeom>
        </p:spPr>
      </p:pic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62287" y="4410789"/>
            <a:ext cx="226695" cy="22669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823817" y="4943951"/>
            <a:ext cx="197572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Elastic Scaling</a:t>
            </a:r>
            <a:endParaRPr lang="en-US" sz="1550" dirty="0"/>
          </a:p>
        </p:txBody>
      </p:sp>
      <p:sp>
        <p:nvSpPr>
          <p:cNvPr id="20" name="Text 12"/>
          <p:cNvSpPr/>
          <p:nvPr/>
        </p:nvSpPr>
        <p:spPr>
          <a:xfrm>
            <a:off x="4823817" y="5291495"/>
            <a:ext cx="356461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Grows with demand</a:t>
            </a:r>
            <a:endParaRPr lang="en-US" sz="1300" dirty="0"/>
          </a:p>
        </p:txBody>
      </p:sp>
      <p:sp>
        <p:nvSpPr>
          <p:cNvPr id="21" name="Shape 13"/>
          <p:cNvSpPr/>
          <p:nvPr/>
        </p:nvSpPr>
        <p:spPr>
          <a:xfrm>
            <a:off x="587693" y="5895975"/>
            <a:ext cx="7968615" cy="1623655"/>
          </a:xfrm>
          <a:prstGeom prst="roundRect">
            <a:avLst>
              <a:gd name="adj" fmla="val 1551"/>
            </a:avLst>
          </a:prstGeom>
          <a:solidFill>
            <a:srgbClr val="444752"/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571" y="6063853"/>
            <a:ext cx="503753" cy="503753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4040" y="6202323"/>
            <a:ext cx="226695" cy="226695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755571" y="6735485"/>
            <a:ext cx="197572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Cost Efficiency</a:t>
            </a:r>
            <a:endParaRPr lang="en-US" sz="1550" dirty="0"/>
          </a:p>
        </p:txBody>
      </p:sp>
      <p:sp>
        <p:nvSpPr>
          <p:cNvPr id="25" name="Text 15"/>
          <p:cNvSpPr/>
          <p:nvPr/>
        </p:nvSpPr>
        <p:spPr>
          <a:xfrm>
            <a:off x="755571" y="7083028"/>
            <a:ext cx="763285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Pay only for what you use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7113" y="567214"/>
            <a:ext cx="726281" cy="400407"/>
          </a:xfrm>
          <a:prstGeom prst="roundRect">
            <a:avLst>
              <a:gd name="adj" fmla="val 6141"/>
            </a:avLst>
          </a:prstGeom>
          <a:noFill/>
          <a:ln w="7620">
            <a:solidFill>
              <a:srgbClr val="F98AC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47606" y="636270"/>
            <a:ext cx="465296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STEP 1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17113" y="1049536"/>
            <a:ext cx="5875258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 a Launch Template</a:t>
            </a:r>
            <a:endParaRPr lang="en-US" sz="3750" dirty="0"/>
          </a:p>
        </p:txBody>
      </p:sp>
      <p:sp>
        <p:nvSpPr>
          <p:cNvPr id="5" name="Text 3"/>
          <p:cNvSpPr/>
          <p:nvPr/>
        </p:nvSpPr>
        <p:spPr>
          <a:xfrm>
            <a:off x="717113" y="1959412"/>
            <a:ext cx="204787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113" y="2284809"/>
            <a:ext cx="6495693" cy="2286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17113" y="2432923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Select Your AMI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17113" y="2857143"/>
            <a:ext cx="6495693" cy="983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Choose Amazon Linux 2 or Ubuntu from the AWS Marketplace. These provide pre-configured, secure base images optimised for AWS infrastructure.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417594" y="1959412"/>
            <a:ext cx="204787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594" y="2284809"/>
            <a:ext cx="6495693" cy="228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17594" y="2432923"/>
            <a:ext cx="276367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Configure Instance Type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7417594" y="2857143"/>
            <a:ext cx="6495693" cy="983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Select t3.medium for production workloads or t2.micro for development and free-tier eligibility. Balance performance requirements with cost considerations.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17113" y="4198858"/>
            <a:ext cx="204787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6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3" y="4503777"/>
            <a:ext cx="6495693" cy="2286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17113" y="4672370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 User Data Script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717113" y="5096589"/>
            <a:ext cx="6495693" cy="983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Include bash commands to automatically install and start your web server (Apache or Nginx) upon instance launch. This ensures consistent configuration across all instances.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7417594" y="4198858"/>
            <a:ext cx="204787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6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594" y="4524256"/>
            <a:ext cx="6495693" cy="2286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417594" y="4672370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 Group Rules</a:t>
            </a:r>
            <a:endParaRPr lang="en-US" sz="1850" dirty="0"/>
          </a:p>
        </p:txBody>
      </p:sp>
      <p:sp>
        <p:nvSpPr>
          <p:cNvPr id="20" name="Text 14"/>
          <p:cNvSpPr/>
          <p:nvPr/>
        </p:nvSpPr>
        <p:spPr>
          <a:xfrm>
            <a:off x="7417594" y="5096589"/>
            <a:ext cx="6495693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Configure inbound rules: SSH (port 22) for administration, HTTP (port 80) and HTTPS (port 443) for web traffic. Restrict SSH to trusted IP addresses.</a:t>
            </a:r>
            <a:endParaRPr lang="en-US" sz="1600" dirty="0"/>
          </a:p>
        </p:txBody>
      </p:sp>
      <p:sp>
        <p:nvSpPr>
          <p:cNvPr id="21" name="Shape 15"/>
          <p:cNvSpPr/>
          <p:nvPr/>
        </p:nvSpPr>
        <p:spPr>
          <a:xfrm>
            <a:off x="717113" y="6423065"/>
            <a:ext cx="13196173" cy="1198245"/>
          </a:xfrm>
          <a:prstGeom prst="roundRect">
            <a:avLst>
              <a:gd name="adj" fmla="val 2565"/>
            </a:avLst>
          </a:prstGeom>
          <a:solidFill>
            <a:srgbClr val="49042A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01" y="6728460"/>
            <a:ext cx="256103" cy="20478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382792" y="6720007"/>
            <a:ext cx="12325707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 Tip: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 Launch Template serves as your blueprint, ensuring every Auto Scaling instance launches with identical configuration, reducing deployment inconsistencies.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58879" y="439102"/>
            <a:ext cx="569238" cy="315278"/>
          </a:xfrm>
          <a:prstGeom prst="roundRect">
            <a:avLst>
              <a:gd name="adj" fmla="val 6078"/>
            </a:avLst>
          </a:prstGeom>
          <a:noFill/>
          <a:ln w="7620">
            <a:solidFill>
              <a:srgbClr val="F98AC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662226" y="494586"/>
            <a:ext cx="362545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STEP 2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558879" y="818198"/>
            <a:ext cx="5703094" cy="469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Set Up Auto Scaling Group (ASG)</a:t>
            </a:r>
            <a:endParaRPr lang="en-US" sz="2950" dirty="0"/>
          </a:p>
        </p:txBody>
      </p:sp>
      <p:sp>
        <p:nvSpPr>
          <p:cNvPr id="5" name="Shape 3"/>
          <p:cNvSpPr/>
          <p:nvPr/>
        </p:nvSpPr>
        <p:spPr>
          <a:xfrm>
            <a:off x="558879" y="1706880"/>
            <a:ext cx="7951708" cy="1270278"/>
          </a:xfrm>
          <a:prstGeom prst="roundRect">
            <a:avLst>
              <a:gd name="adj" fmla="val 1886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739" y="1729740"/>
            <a:ext cx="638770" cy="1224558"/>
          </a:xfrm>
          <a:prstGeom prst="rect">
            <a:avLst/>
          </a:prstGeom>
          <a:solidFill>
            <a:srgbClr val="444752"/>
          </a:solidFill>
          <a:ln/>
        </p:spPr>
      </p:sp>
      <p:sp>
        <p:nvSpPr>
          <p:cNvPr id="7" name="Text 5"/>
          <p:cNvSpPr/>
          <p:nvPr/>
        </p:nvSpPr>
        <p:spPr>
          <a:xfrm>
            <a:off x="781407" y="2192298"/>
            <a:ext cx="239435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380173" y="1889403"/>
            <a:ext cx="1935480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Link Launch Template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1380173" y="2283857"/>
            <a:ext cx="6947892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Select your previously created Launch Template as the instance configuration source for the Auto Scaling Group.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558879" y="3136821"/>
            <a:ext cx="7951708" cy="1637348"/>
          </a:xfrm>
          <a:prstGeom prst="roundRect">
            <a:avLst>
              <a:gd name="adj" fmla="val 1463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81739" y="3159681"/>
            <a:ext cx="638770" cy="1591628"/>
          </a:xfrm>
          <a:prstGeom prst="rect">
            <a:avLst/>
          </a:prstGeom>
          <a:solidFill>
            <a:srgbClr val="444752"/>
          </a:solidFill>
          <a:ln/>
        </p:spPr>
      </p:sp>
      <p:sp>
        <p:nvSpPr>
          <p:cNvPr id="12" name="Text 10"/>
          <p:cNvSpPr/>
          <p:nvPr/>
        </p:nvSpPr>
        <p:spPr>
          <a:xfrm>
            <a:off x="781407" y="3805833"/>
            <a:ext cx="239435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380173" y="3319343"/>
            <a:ext cx="1878687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Define Capacity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1380173" y="3713798"/>
            <a:ext cx="6947892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Desired capacity: 2 instances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1380173" y="4025027"/>
            <a:ext cx="6947892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Minimum: 1 instance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1380173" y="4336256"/>
            <a:ext cx="6947892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Maximum: 4 instances</a:t>
            </a:r>
            <a:endParaRPr lang="en-US" sz="1250" dirty="0"/>
          </a:p>
        </p:txBody>
      </p:sp>
      <p:sp>
        <p:nvSpPr>
          <p:cNvPr id="17" name="Shape 15"/>
          <p:cNvSpPr/>
          <p:nvPr/>
        </p:nvSpPr>
        <p:spPr>
          <a:xfrm>
            <a:off x="558879" y="4933831"/>
            <a:ext cx="7951708" cy="1270278"/>
          </a:xfrm>
          <a:prstGeom prst="roundRect">
            <a:avLst>
              <a:gd name="adj" fmla="val 1886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581739" y="4956691"/>
            <a:ext cx="638770" cy="1224558"/>
          </a:xfrm>
          <a:prstGeom prst="rect">
            <a:avLst/>
          </a:prstGeom>
          <a:solidFill>
            <a:srgbClr val="444752"/>
          </a:solidFill>
          <a:ln/>
        </p:spPr>
      </p:sp>
      <p:sp>
        <p:nvSpPr>
          <p:cNvPr id="19" name="Text 17"/>
          <p:cNvSpPr/>
          <p:nvPr/>
        </p:nvSpPr>
        <p:spPr>
          <a:xfrm>
            <a:off x="781407" y="5419249"/>
            <a:ext cx="239435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1380173" y="5116354"/>
            <a:ext cx="1899285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Multi-AZ Deployment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1380173" y="5510808"/>
            <a:ext cx="6947892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Select your VPC and at least two subnets across different Availability Zones. This ensures true high availability and fault tolerance.</a:t>
            </a:r>
            <a:endParaRPr lang="en-US" sz="1250" dirty="0"/>
          </a:p>
        </p:txBody>
      </p:sp>
      <p:sp>
        <p:nvSpPr>
          <p:cNvPr id="22" name="Shape 20"/>
          <p:cNvSpPr/>
          <p:nvPr/>
        </p:nvSpPr>
        <p:spPr>
          <a:xfrm>
            <a:off x="558879" y="6363772"/>
            <a:ext cx="7951708" cy="1270278"/>
          </a:xfrm>
          <a:prstGeom prst="roundRect">
            <a:avLst>
              <a:gd name="adj" fmla="val 1886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581739" y="6386632"/>
            <a:ext cx="638770" cy="1224558"/>
          </a:xfrm>
          <a:prstGeom prst="rect">
            <a:avLst/>
          </a:prstGeom>
          <a:solidFill>
            <a:srgbClr val="444752"/>
          </a:solidFill>
          <a:ln/>
        </p:spPr>
      </p:sp>
      <p:sp>
        <p:nvSpPr>
          <p:cNvPr id="24" name="Text 22"/>
          <p:cNvSpPr/>
          <p:nvPr/>
        </p:nvSpPr>
        <p:spPr>
          <a:xfrm>
            <a:off x="781407" y="6849189"/>
            <a:ext cx="239435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1380173" y="6546294"/>
            <a:ext cx="1878687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Attach Target Group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1380173" y="6940748"/>
            <a:ext cx="6947892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Connect the ASG to a Target Group that will be linked to your Application Load Balancer for intelligent traffic routing.</a:t>
            </a:r>
            <a:endParaRPr lang="en-US" sz="1250" dirty="0"/>
          </a:p>
        </p:txBody>
      </p:sp>
      <p:pic>
        <p:nvPicPr>
          <p:cNvPr id="2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7780" y="1706880"/>
            <a:ext cx="5171242" cy="5171242"/>
          </a:xfrm>
          <a:prstGeom prst="rect">
            <a:avLst/>
          </a:prstGeom>
        </p:spPr>
      </p:pic>
      <p:sp>
        <p:nvSpPr>
          <p:cNvPr id="28" name="Text 25"/>
          <p:cNvSpPr/>
          <p:nvPr/>
        </p:nvSpPr>
        <p:spPr>
          <a:xfrm>
            <a:off x="8907780" y="7057668"/>
            <a:ext cx="5171242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Availability: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Spreading instances across multiple Availability Zones protects against data centre failures.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7359" y="611148"/>
            <a:ext cx="785932" cy="432554"/>
          </a:xfrm>
          <a:prstGeom prst="roundRect">
            <a:avLst>
              <a:gd name="adj" fmla="val 6162"/>
            </a:avLst>
          </a:prstGeom>
          <a:noFill/>
          <a:ln w="7620">
            <a:solidFill>
              <a:srgbClr val="F98AC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18210" y="685324"/>
            <a:ext cx="504230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STEP 3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77359" y="1132523"/>
            <a:ext cx="11230570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Configure the Application Load Balancer (ALB)</a:t>
            </a:r>
            <a:endParaRPr lang="en-US" sz="4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359" y="2118836"/>
            <a:ext cx="4358521" cy="8883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9411" y="3229213"/>
            <a:ext cx="3328273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 Internet-Facing ALB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99411" y="3689032"/>
            <a:ext cx="3914418" cy="142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 your ALB in the same VPC as your Auto Scaling Group, ensuring it's accessible from the public internet for user traffic.</a:t>
            </a:r>
            <a:endParaRPr lang="en-US" sz="1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880" y="2118836"/>
            <a:ext cx="4358521" cy="8883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57932" y="3229213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Configure Listeners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357932" y="3689032"/>
            <a:ext cx="3914418" cy="142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 HTTP listener on port 80. Optionally add HTTPS on port 443 with SSL/TLS certificates for secure communications.</a:t>
            </a:r>
            <a:endParaRPr lang="en-US" sz="17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401" y="2118836"/>
            <a:ext cx="4358521" cy="88832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6453" y="3229213"/>
            <a:ext cx="2708434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Register Target Group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9716453" y="3689032"/>
            <a:ext cx="3914418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Your ASG instances automatically register with the Target Group, receiving traffic from the ALB based on health status.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777359" y="5804059"/>
            <a:ext cx="3392805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Health Check Configuration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777359" y="6352699"/>
            <a:ext cx="6266974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ALB continuously monitors instance health by making HTTP requests to a designated path (e.g., /health or /). Unhealthy instances are automatically removed from rotation.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7593687" y="5804059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Traffic Distribution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7593687" y="6352699"/>
            <a:ext cx="6266974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Requests are intelligently distributed using round-robin or least outstanding requests algorithms, ensuring optimal load distribution across healthy instances.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64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09587" y="400288"/>
            <a:ext cx="520184" cy="288608"/>
          </a:xfrm>
          <a:prstGeom prst="roundRect">
            <a:avLst>
              <a:gd name="adj" fmla="val 6054"/>
            </a:avLst>
          </a:prstGeom>
          <a:noFill/>
          <a:ln w="7620">
            <a:solidFill>
              <a:srgbClr val="F98AC7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04480" y="451485"/>
            <a:ext cx="330398" cy="186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STEP 4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509587" y="747117"/>
            <a:ext cx="4452580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Enable Auto Scaling Policies</a:t>
            </a:r>
            <a:endParaRPr lang="en-US" sz="2650" dirty="0"/>
          </a:p>
        </p:txBody>
      </p:sp>
      <p:sp>
        <p:nvSpPr>
          <p:cNvPr id="6" name="Shape 3"/>
          <p:cNvSpPr/>
          <p:nvPr/>
        </p:nvSpPr>
        <p:spPr>
          <a:xfrm>
            <a:off x="509587" y="1393627"/>
            <a:ext cx="8124825" cy="1145381"/>
          </a:xfrm>
          <a:prstGeom prst="roundRect">
            <a:avLst>
              <a:gd name="adj" fmla="val 1907"/>
            </a:avLst>
          </a:prstGeom>
          <a:solidFill>
            <a:srgbClr val="F98AC7"/>
          </a:solidFill>
          <a:ln/>
        </p:spPr>
      </p:sp>
      <p:sp>
        <p:nvSpPr>
          <p:cNvPr id="7" name="Text 4"/>
          <p:cNvSpPr/>
          <p:nvPr/>
        </p:nvSpPr>
        <p:spPr>
          <a:xfrm>
            <a:off x="655082" y="1539121"/>
            <a:ext cx="1712952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Scale Out Trigger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55082" y="1840468"/>
            <a:ext cx="7833836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When CPU utilisation exceeds 60%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655082" y="2160627"/>
            <a:ext cx="7833836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 instances to handle increased load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509587" y="2684502"/>
            <a:ext cx="8124825" cy="1145381"/>
          </a:xfrm>
          <a:prstGeom prst="roundRect">
            <a:avLst>
              <a:gd name="adj" fmla="val 1907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655082" y="2829997"/>
            <a:ext cx="1712952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Scale In Trigger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655082" y="3131344"/>
            <a:ext cx="7833836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When CPU utilisation drops below 40%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655082" y="3451503"/>
            <a:ext cx="7833836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Remove instances to reduce costs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673298" y="3993594"/>
            <a:ext cx="15240" cy="3210282"/>
          </a:xfrm>
          <a:prstGeom prst="roundRect">
            <a:avLst>
              <a:gd name="adj" fmla="val 143309"/>
            </a:avLst>
          </a:prstGeom>
          <a:solidFill>
            <a:srgbClr val="5D606B"/>
          </a:solidFill>
          <a:ln/>
        </p:spPr>
      </p:sp>
      <p:sp>
        <p:nvSpPr>
          <p:cNvPr id="15" name="Shape 12"/>
          <p:cNvSpPr/>
          <p:nvPr/>
        </p:nvSpPr>
        <p:spPr>
          <a:xfrm>
            <a:off x="821829" y="4149685"/>
            <a:ext cx="436721" cy="15240"/>
          </a:xfrm>
          <a:prstGeom prst="roundRect">
            <a:avLst>
              <a:gd name="adj" fmla="val 143309"/>
            </a:avLst>
          </a:prstGeom>
          <a:solidFill>
            <a:srgbClr val="5D606B"/>
          </a:solidFill>
          <a:ln/>
        </p:spPr>
      </p:sp>
      <p:sp>
        <p:nvSpPr>
          <p:cNvPr id="16" name="Shape 13"/>
          <p:cNvSpPr/>
          <p:nvPr/>
        </p:nvSpPr>
        <p:spPr>
          <a:xfrm>
            <a:off x="509528" y="3993594"/>
            <a:ext cx="327541" cy="327541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570488" y="4028837"/>
            <a:ext cx="205502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401366" y="4043601"/>
            <a:ext cx="1755696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CloudWatch Monitors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1401366" y="4344948"/>
            <a:ext cx="723304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Metrics collected every minute</a:t>
            </a:r>
            <a:endParaRPr lang="en-US" sz="1100" dirty="0"/>
          </a:p>
        </p:txBody>
      </p:sp>
      <p:sp>
        <p:nvSpPr>
          <p:cNvPr id="20" name="Shape 17"/>
          <p:cNvSpPr/>
          <p:nvPr/>
        </p:nvSpPr>
        <p:spPr>
          <a:xfrm>
            <a:off x="821829" y="5025033"/>
            <a:ext cx="436721" cy="15240"/>
          </a:xfrm>
          <a:prstGeom prst="roundRect">
            <a:avLst>
              <a:gd name="adj" fmla="val 143309"/>
            </a:avLst>
          </a:prstGeom>
          <a:solidFill>
            <a:srgbClr val="5D606B"/>
          </a:solidFill>
          <a:ln/>
        </p:spPr>
      </p:sp>
      <p:sp>
        <p:nvSpPr>
          <p:cNvPr id="21" name="Shape 18"/>
          <p:cNvSpPr/>
          <p:nvPr/>
        </p:nvSpPr>
        <p:spPr>
          <a:xfrm>
            <a:off x="509528" y="4868942"/>
            <a:ext cx="327541" cy="327541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22" name="Text 19"/>
          <p:cNvSpPr/>
          <p:nvPr/>
        </p:nvSpPr>
        <p:spPr>
          <a:xfrm>
            <a:off x="570488" y="4904184"/>
            <a:ext cx="205502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401366" y="4918948"/>
            <a:ext cx="1712952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Alarm Triggered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1401366" y="5220295"/>
            <a:ext cx="723304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Threshold breached for set period</a:t>
            </a:r>
            <a:endParaRPr lang="en-US" sz="1100" dirty="0"/>
          </a:p>
        </p:txBody>
      </p:sp>
      <p:sp>
        <p:nvSpPr>
          <p:cNvPr id="25" name="Shape 22"/>
          <p:cNvSpPr/>
          <p:nvPr/>
        </p:nvSpPr>
        <p:spPr>
          <a:xfrm>
            <a:off x="821829" y="5900380"/>
            <a:ext cx="436721" cy="15240"/>
          </a:xfrm>
          <a:prstGeom prst="roundRect">
            <a:avLst>
              <a:gd name="adj" fmla="val 143309"/>
            </a:avLst>
          </a:prstGeom>
          <a:solidFill>
            <a:srgbClr val="5D606B"/>
          </a:solidFill>
          <a:ln/>
        </p:spPr>
      </p:sp>
      <p:sp>
        <p:nvSpPr>
          <p:cNvPr id="26" name="Shape 23"/>
          <p:cNvSpPr/>
          <p:nvPr/>
        </p:nvSpPr>
        <p:spPr>
          <a:xfrm>
            <a:off x="509528" y="5744289"/>
            <a:ext cx="327541" cy="327541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27" name="Text 24"/>
          <p:cNvSpPr/>
          <p:nvPr/>
        </p:nvSpPr>
        <p:spPr>
          <a:xfrm>
            <a:off x="570488" y="5779532"/>
            <a:ext cx="205502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401366" y="5794296"/>
            <a:ext cx="1712952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Scaling Action</a:t>
            </a:r>
            <a:endParaRPr lang="en-US" sz="1300" dirty="0"/>
          </a:p>
        </p:txBody>
      </p:sp>
      <p:sp>
        <p:nvSpPr>
          <p:cNvPr id="29" name="Text 26"/>
          <p:cNvSpPr/>
          <p:nvPr/>
        </p:nvSpPr>
        <p:spPr>
          <a:xfrm>
            <a:off x="1401366" y="6095643"/>
            <a:ext cx="723304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ASG adds or removes instances</a:t>
            </a:r>
            <a:endParaRPr lang="en-US" sz="1100" dirty="0"/>
          </a:p>
        </p:txBody>
      </p:sp>
      <p:sp>
        <p:nvSpPr>
          <p:cNvPr id="30" name="Shape 27"/>
          <p:cNvSpPr/>
          <p:nvPr/>
        </p:nvSpPr>
        <p:spPr>
          <a:xfrm>
            <a:off x="821829" y="6775728"/>
            <a:ext cx="436721" cy="15240"/>
          </a:xfrm>
          <a:prstGeom prst="roundRect">
            <a:avLst>
              <a:gd name="adj" fmla="val 143309"/>
            </a:avLst>
          </a:prstGeom>
          <a:solidFill>
            <a:srgbClr val="5D606B"/>
          </a:solidFill>
          <a:ln/>
        </p:spPr>
      </p:sp>
      <p:sp>
        <p:nvSpPr>
          <p:cNvPr id="31" name="Shape 28"/>
          <p:cNvSpPr/>
          <p:nvPr/>
        </p:nvSpPr>
        <p:spPr>
          <a:xfrm>
            <a:off x="509528" y="6619637"/>
            <a:ext cx="327541" cy="327541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32" name="Text 29"/>
          <p:cNvSpPr/>
          <p:nvPr/>
        </p:nvSpPr>
        <p:spPr>
          <a:xfrm>
            <a:off x="570488" y="6654879"/>
            <a:ext cx="205502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1401366" y="6669643"/>
            <a:ext cx="1712952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Stabilisation</a:t>
            </a:r>
            <a:endParaRPr lang="en-US" sz="1300" dirty="0"/>
          </a:p>
        </p:txBody>
      </p:sp>
      <p:sp>
        <p:nvSpPr>
          <p:cNvPr id="34" name="Text 31"/>
          <p:cNvSpPr/>
          <p:nvPr/>
        </p:nvSpPr>
        <p:spPr>
          <a:xfrm>
            <a:off x="1401366" y="6970990"/>
            <a:ext cx="723304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System returns to optimal state</a:t>
            </a:r>
            <a:endParaRPr lang="en-US" sz="1100" dirty="0"/>
          </a:p>
        </p:txBody>
      </p:sp>
      <p:sp>
        <p:nvSpPr>
          <p:cNvPr id="35" name="Text 32"/>
          <p:cNvSpPr/>
          <p:nvPr/>
        </p:nvSpPr>
        <p:spPr>
          <a:xfrm>
            <a:off x="509587" y="7367588"/>
            <a:ext cx="8124825" cy="465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Your application dynamically scales with traffic demand whilst Auto Scaling automatically replaces unhealthy instances, ensuring continuous resilience without manual intervention.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601980"/>
            <a:ext cx="8331875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Common Pitfalls &amp; Debugging Tips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66167" y="1683544"/>
            <a:ext cx="4220051" cy="3025021"/>
          </a:xfrm>
          <a:prstGeom prst="roundRect">
            <a:avLst>
              <a:gd name="adj" fmla="val 4836"/>
            </a:avLst>
          </a:prstGeom>
          <a:solidFill>
            <a:srgbClr val="252833"/>
          </a:solidFill>
          <a:ln w="30480">
            <a:solidFill>
              <a:srgbClr val="F98AC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35687" y="1683544"/>
            <a:ext cx="121920" cy="3025021"/>
          </a:xfrm>
          <a:prstGeom prst="roundRect">
            <a:avLst>
              <a:gd name="adj" fmla="val 26932"/>
            </a:avLst>
          </a:prstGeom>
          <a:solidFill>
            <a:srgbClr val="F98AC7"/>
          </a:solidFill>
          <a:ln/>
        </p:spPr>
      </p:sp>
      <p:sp>
        <p:nvSpPr>
          <p:cNvPr id="5" name="Text 3"/>
          <p:cNvSpPr/>
          <p:nvPr/>
        </p:nvSpPr>
        <p:spPr>
          <a:xfrm>
            <a:off x="1106924" y="1932861"/>
            <a:ext cx="3629978" cy="64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Launch Template Misconfigurations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106924" y="2707838"/>
            <a:ext cx="3629978" cy="1751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Missing AMI references or incorrect user data scripts cause instance launch failures. Verify your bash syntax and test scripts manually before adding to templates.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205055" y="1683544"/>
            <a:ext cx="4220170" cy="3025021"/>
          </a:xfrm>
          <a:prstGeom prst="roundRect">
            <a:avLst>
              <a:gd name="adj" fmla="val 4836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4575" y="1683544"/>
            <a:ext cx="121920" cy="302502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545812" y="1932861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ASG Not Scaling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5545812" y="2386013"/>
            <a:ext cx="3630097" cy="1751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Check that scaling policies are properly configured and CloudWatch alarms are active. Ensure sufficient time has passed for cooldown periods between scaling events.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9644063" y="1683544"/>
            <a:ext cx="4220170" cy="3025021"/>
          </a:xfrm>
          <a:prstGeom prst="roundRect">
            <a:avLst>
              <a:gd name="adj" fmla="val 4836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583" y="1683544"/>
            <a:ext cx="121920" cy="302502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9984819" y="1932861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ALB Traffic Issues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9984819" y="2386013"/>
            <a:ext cx="3630097" cy="1751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Verify Target Group attachment is correct and health check paths match your application's endpoint. Misconfigured health checks mark healthy instances as unhealthy.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766167" y="4927402"/>
            <a:ext cx="4220051" cy="2703195"/>
          </a:xfrm>
          <a:prstGeom prst="roundRect">
            <a:avLst>
              <a:gd name="adj" fmla="val 5412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87" y="4927402"/>
            <a:ext cx="121920" cy="270319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106924" y="5176718"/>
            <a:ext cx="3333274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 Group Restrictions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1106924" y="5629870"/>
            <a:ext cx="3629978" cy="1751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Security groups must allow inbound HTTP/HTTPS traffic from the ALB security group, plus SSH from your trusted IP addresses for administration access.</a:t>
            </a:r>
            <a:endParaRPr lang="en-US" sz="1700" dirty="0"/>
          </a:p>
        </p:txBody>
      </p:sp>
      <p:sp>
        <p:nvSpPr>
          <p:cNvPr id="19" name="Shape 14"/>
          <p:cNvSpPr/>
          <p:nvPr/>
        </p:nvSpPr>
        <p:spPr>
          <a:xfrm>
            <a:off x="5205055" y="4927402"/>
            <a:ext cx="4220170" cy="2703195"/>
          </a:xfrm>
          <a:prstGeom prst="roundRect">
            <a:avLst>
              <a:gd name="adj" fmla="val 5412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575" y="4927402"/>
            <a:ext cx="121920" cy="270319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545812" y="5176718"/>
            <a:ext cx="2765941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Single Availability Zone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5545812" y="5629870"/>
            <a:ext cx="3630097" cy="1401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Deploying to a single AZ defeats high availability. Always ensure your subnets span at least two Availability Zones for true fault tolerance.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18862" y="329089"/>
            <a:ext cx="764858" cy="224790"/>
          </a:xfrm>
          <a:prstGeom prst="roundRect">
            <a:avLst>
              <a:gd name="adj" fmla="val 6389"/>
            </a:avLst>
          </a:prstGeom>
          <a:solidFill>
            <a:srgbClr val="49042A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90657" y="393621"/>
            <a:ext cx="95726" cy="957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4246" y="364927"/>
            <a:ext cx="477679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VALIDATION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418862" y="6017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Testing &amp; Validation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98289" y="1432203"/>
            <a:ext cx="6656903" cy="119658"/>
          </a:xfrm>
          <a:prstGeom prst="roundRect">
            <a:avLst>
              <a:gd name="adj" fmla="val 15004"/>
            </a:avLst>
          </a:prstGeom>
          <a:solidFill>
            <a:srgbClr val="444752"/>
          </a:solidFill>
          <a:ln/>
        </p:spPr>
      </p:sp>
      <p:sp>
        <p:nvSpPr>
          <p:cNvPr id="7" name="Shape 4"/>
          <p:cNvSpPr/>
          <p:nvPr/>
        </p:nvSpPr>
        <p:spPr>
          <a:xfrm>
            <a:off x="418862" y="1312485"/>
            <a:ext cx="358973" cy="358973"/>
          </a:xfrm>
          <a:prstGeom prst="roundRect">
            <a:avLst>
              <a:gd name="adj" fmla="val 127363"/>
            </a:avLst>
          </a:prstGeom>
          <a:solidFill>
            <a:srgbClr val="44475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635" y="1402259"/>
            <a:ext cx="179427" cy="179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8520" y="1791176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Access ALB DNS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538520" y="2038945"/>
            <a:ext cx="6597134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Navigate to your ALB's DNS name in a web browser. You should see your application's welcome page, confirming successful deployment and traffic routing.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7554397" y="1252776"/>
            <a:ext cx="6657023" cy="119658"/>
          </a:xfrm>
          <a:prstGeom prst="roundRect">
            <a:avLst>
              <a:gd name="adj" fmla="val 15004"/>
            </a:avLst>
          </a:prstGeom>
          <a:solidFill>
            <a:srgbClr val="444752"/>
          </a:solidFill>
          <a:ln/>
        </p:spPr>
      </p:sp>
      <p:sp>
        <p:nvSpPr>
          <p:cNvPr id="12" name="Shape 8"/>
          <p:cNvSpPr/>
          <p:nvPr/>
        </p:nvSpPr>
        <p:spPr>
          <a:xfrm>
            <a:off x="7374969" y="1133058"/>
            <a:ext cx="358973" cy="358973"/>
          </a:xfrm>
          <a:prstGeom prst="roundRect">
            <a:avLst>
              <a:gd name="adj" fmla="val 127363"/>
            </a:avLst>
          </a:prstGeom>
          <a:solidFill>
            <a:srgbClr val="444752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4743" y="1222831"/>
            <a:ext cx="179427" cy="17942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494627" y="1611749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Load Testing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7494627" y="1859518"/>
            <a:ext cx="6597253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Apache Benchmark to simulate traffic: 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highlight>
                  <a:srgbClr val="3235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ab -n 1000 -c 50 http://your-alb-dns/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Monitor CloudWatch to observe scaling triggers activating.</a:t>
            </a:r>
            <a:endParaRPr lang="en-US" sz="900" dirty="0"/>
          </a:p>
        </p:txBody>
      </p:sp>
      <p:sp>
        <p:nvSpPr>
          <p:cNvPr id="16" name="Shape 11"/>
          <p:cNvSpPr/>
          <p:nvPr/>
        </p:nvSpPr>
        <p:spPr>
          <a:xfrm>
            <a:off x="598289" y="2960251"/>
            <a:ext cx="6656903" cy="119658"/>
          </a:xfrm>
          <a:prstGeom prst="roundRect">
            <a:avLst>
              <a:gd name="adj" fmla="val 15004"/>
            </a:avLst>
          </a:prstGeom>
          <a:solidFill>
            <a:srgbClr val="444752"/>
          </a:solidFill>
          <a:ln/>
        </p:spPr>
      </p:sp>
      <p:sp>
        <p:nvSpPr>
          <p:cNvPr id="17" name="Shape 12"/>
          <p:cNvSpPr/>
          <p:nvPr/>
        </p:nvSpPr>
        <p:spPr>
          <a:xfrm>
            <a:off x="418862" y="2840534"/>
            <a:ext cx="358973" cy="358973"/>
          </a:xfrm>
          <a:prstGeom prst="roundRect">
            <a:avLst>
              <a:gd name="adj" fmla="val 127363"/>
            </a:avLst>
          </a:prstGeom>
          <a:solidFill>
            <a:srgbClr val="444752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8635" y="2930307"/>
            <a:ext cx="179427" cy="17942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38520" y="3319224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Failover Testing</a:t>
            </a:r>
            <a:endParaRPr lang="en-US" sz="1100" dirty="0"/>
          </a:p>
        </p:txBody>
      </p:sp>
      <p:sp>
        <p:nvSpPr>
          <p:cNvPr id="20" name="Text 14"/>
          <p:cNvSpPr/>
          <p:nvPr/>
        </p:nvSpPr>
        <p:spPr>
          <a:xfrm>
            <a:off x="538520" y="3566993"/>
            <a:ext cx="6597134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Manually stop an EC2 instance through the console. Verify that Auto Scaling automatically launches a replacement and the ALB redirects traffic seamlessly.</a:t>
            </a:r>
            <a:endParaRPr lang="en-US" sz="900" dirty="0"/>
          </a:p>
        </p:txBody>
      </p:sp>
      <p:sp>
        <p:nvSpPr>
          <p:cNvPr id="21" name="Shape 15"/>
          <p:cNvSpPr/>
          <p:nvPr/>
        </p:nvSpPr>
        <p:spPr>
          <a:xfrm>
            <a:off x="7554397" y="2780824"/>
            <a:ext cx="6657023" cy="119658"/>
          </a:xfrm>
          <a:prstGeom prst="roundRect">
            <a:avLst>
              <a:gd name="adj" fmla="val 15004"/>
            </a:avLst>
          </a:prstGeom>
          <a:solidFill>
            <a:srgbClr val="444752"/>
          </a:solidFill>
          <a:ln/>
        </p:spPr>
      </p:sp>
      <p:sp>
        <p:nvSpPr>
          <p:cNvPr id="22" name="Shape 16"/>
          <p:cNvSpPr/>
          <p:nvPr/>
        </p:nvSpPr>
        <p:spPr>
          <a:xfrm>
            <a:off x="7374969" y="2661106"/>
            <a:ext cx="358973" cy="358973"/>
          </a:xfrm>
          <a:prstGeom prst="roundRect">
            <a:avLst>
              <a:gd name="adj" fmla="val 127363"/>
            </a:avLst>
          </a:prstGeom>
          <a:solidFill>
            <a:srgbClr val="444752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4743" y="2750880"/>
            <a:ext cx="179427" cy="179427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494627" y="3139797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Monitor Dashboards</a:t>
            </a:r>
            <a:endParaRPr lang="en-US" sz="1100" dirty="0"/>
          </a:p>
        </p:txBody>
      </p:sp>
      <p:sp>
        <p:nvSpPr>
          <p:cNvPr id="25" name="Text 18"/>
          <p:cNvSpPr/>
          <p:nvPr/>
        </p:nvSpPr>
        <p:spPr>
          <a:xfrm>
            <a:off x="7494627" y="3387566"/>
            <a:ext cx="6597253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Review EC2 and ASG dashboards for real-time instance count, health status, and scaling activity. Confirm all metrics align with expected behaviour.</a:t>
            </a:r>
            <a:endParaRPr lang="en-US" sz="900" dirty="0"/>
          </a:p>
        </p:txBody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862" y="4338638"/>
            <a:ext cx="6750368" cy="6750368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7468791" y="4323755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Success Indicators</a:t>
            </a:r>
            <a:endParaRPr lang="en-US" sz="1100" dirty="0"/>
          </a:p>
        </p:txBody>
      </p:sp>
      <p:sp>
        <p:nvSpPr>
          <p:cNvPr id="28" name="Text 20"/>
          <p:cNvSpPr/>
          <p:nvPr/>
        </p:nvSpPr>
        <p:spPr>
          <a:xfrm>
            <a:off x="7468791" y="4619387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Consistent response times under load</a:t>
            </a:r>
            <a:endParaRPr lang="en-US" sz="900" dirty="0"/>
          </a:p>
        </p:txBody>
      </p:sp>
      <p:sp>
        <p:nvSpPr>
          <p:cNvPr id="29" name="Text 21"/>
          <p:cNvSpPr/>
          <p:nvPr/>
        </p:nvSpPr>
        <p:spPr>
          <a:xfrm>
            <a:off x="7468791" y="4852630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Automatic scaling events in CloudWatch</a:t>
            </a:r>
            <a:endParaRPr lang="en-US" sz="900" dirty="0"/>
          </a:p>
        </p:txBody>
      </p:sp>
      <p:sp>
        <p:nvSpPr>
          <p:cNvPr id="30" name="Text 22"/>
          <p:cNvSpPr/>
          <p:nvPr/>
        </p:nvSpPr>
        <p:spPr>
          <a:xfrm>
            <a:off x="7468791" y="5085874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Zero downtime during instance failures</a:t>
            </a:r>
            <a:endParaRPr lang="en-US" sz="900" dirty="0"/>
          </a:p>
        </p:txBody>
      </p:sp>
      <p:sp>
        <p:nvSpPr>
          <p:cNvPr id="31" name="Text 23"/>
          <p:cNvSpPr/>
          <p:nvPr/>
        </p:nvSpPr>
        <p:spPr>
          <a:xfrm>
            <a:off x="7468791" y="5319117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Even traffic distribution across instances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848" y="542092"/>
            <a:ext cx="6296382" cy="579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 Architecture Overview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2381607" y="2082165"/>
            <a:ext cx="2319099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Internet Traffic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9848" y="2490311"/>
            <a:ext cx="4010858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Users access your application through the ALB's public DNS endpoint</a:t>
            </a:r>
            <a:endParaRPr lang="en-US" sz="1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6339" y="1516142"/>
            <a:ext cx="4637723" cy="4637722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9860" y="2539544"/>
            <a:ext cx="294918" cy="2949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29693" y="2082165"/>
            <a:ext cx="2807375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Application Load Balancer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9929693" y="2490311"/>
            <a:ext cx="4010858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Intelligently distributes incoming requests across healthy instances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339" y="1516142"/>
            <a:ext cx="4637723" cy="463772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15504" y="2539544"/>
            <a:ext cx="294918" cy="2949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29693" y="4548783"/>
            <a:ext cx="2319099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 Scaling Group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9929693" y="4956929"/>
            <a:ext cx="4010858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Manages EC2 instances dynamically based on demand and health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6339" y="1516142"/>
            <a:ext cx="4637723" cy="4637722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15504" y="4835188"/>
            <a:ext cx="294918" cy="29491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64638" y="4548783"/>
            <a:ext cx="2836069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Multiple Availability Zones</a:t>
            </a:r>
            <a:endParaRPr lang="en-US" sz="1800" dirty="0"/>
          </a:p>
        </p:txBody>
      </p:sp>
      <p:sp>
        <p:nvSpPr>
          <p:cNvPr id="16" name="Text 8"/>
          <p:cNvSpPr/>
          <p:nvPr/>
        </p:nvSpPr>
        <p:spPr>
          <a:xfrm>
            <a:off x="689848" y="4956929"/>
            <a:ext cx="4010858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Instances distributed across separate data centres for resilience</a:t>
            </a:r>
            <a:endParaRPr lang="en-US" sz="15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6339" y="1516142"/>
            <a:ext cx="4637723" cy="4637722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9860" y="4835188"/>
            <a:ext cx="294918" cy="29491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689848" y="6572607"/>
            <a:ext cx="2319099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Traffic Flow</a:t>
            </a:r>
            <a:endParaRPr lang="en-US" sz="1800" dirty="0"/>
          </a:p>
        </p:txBody>
      </p:sp>
      <p:sp>
        <p:nvSpPr>
          <p:cNvPr id="20" name="Text 10"/>
          <p:cNvSpPr/>
          <p:nvPr/>
        </p:nvSpPr>
        <p:spPr>
          <a:xfrm>
            <a:off x="689848" y="7059573"/>
            <a:ext cx="4050506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Requests route from users through the ALB to the nearest healthy instance with available capacity.</a:t>
            </a:r>
            <a:endParaRPr lang="en-US" sz="1550" dirty="0"/>
          </a:p>
        </p:txBody>
      </p:sp>
      <p:sp>
        <p:nvSpPr>
          <p:cNvPr id="21" name="Text 11"/>
          <p:cNvSpPr/>
          <p:nvPr/>
        </p:nvSpPr>
        <p:spPr>
          <a:xfrm>
            <a:off x="5228749" y="6572607"/>
            <a:ext cx="2319099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 Scaling</a:t>
            </a:r>
            <a:endParaRPr lang="en-US" sz="1800" dirty="0"/>
          </a:p>
        </p:txBody>
      </p:sp>
      <p:sp>
        <p:nvSpPr>
          <p:cNvPr id="22" name="Text 12"/>
          <p:cNvSpPr/>
          <p:nvPr/>
        </p:nvSpPr>
        <p:spPr>
          <a:xfrm>
            <a:off x="5228749" y="7059573"/>
            <a:ext cx="4050506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Instance count adjusts automatically based on CloudWatch metrics and configured policies.</a:t>
            </a:r>
            <a:endParaRPr lang="en-US" sz="1550" dirty="0"/>
          </a:p>
        </p:txBody>
      </p:sp>
      <p:sp>
        <p:nvSpPr>
          <p:cNvPr id="23" name="Text 13"/>
          <p:cNvSpPr/>
          <p:nvPr/>
        </p:nvSpPr>
        <p:spPr>
          <a:xfrm>
            <a:off x="9767649" y="6572607"/>
            <a:ext cx="2319099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 Availability</a:t>
            </a:r>
            <a:endParaRPr lang="en-US" sz="1800" dirty="0"/>
          </a:p>
        </p:txBody>
      </p:sp>
      <p:sp>
        <p:nvSpPr>
          <p:cNvPr id="24" name="Text 14"/>
          <p:cNvSpPr/>
          <p:nvPr/>
        </p:nvSpPr>
        <p:spPr>
          <a:xfrm>
            <a:off x="9767649" y="7059573"/>
            <a:ext cx="4187904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If an entire Availability Zone fails, remaining zones continue serving traffic without interruption.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2026-01-05T05:10:40Z</dcterms:created>
  <dcterms:modified xsi:type="dcterms:W3CDTF">2026-01-05T05:10:40Z</dcterms:modified>
</cp:coreProperties>
</file>